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Raleway" panose="020B05030301010600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91edfdab2_4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b91edfdab2_4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fd83cfba1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afd83cfba1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SLIDES_API135602450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SLIDES_API135602450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SLIDES_API10270165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SLIDES_API10270165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questions from your audience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SLIDES_API184168145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SLIDES_API184168145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SLIDES_API72936410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SLIDES_API72936410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SLIDES_API10472637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SLIDES_API104726378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9b5f4a1a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b9b5f4a1a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464e462a4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b464e462a4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464e462a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b464e462a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464e462a4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b464e462a4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91edfdab2_4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b91edfdab2_4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b464e462a4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b464e462a4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464e462a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b464e462a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464e462a4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b464e462a4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SLIDES_API14133038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SLIDES_API14133038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SLIDES_API119036820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SLIDES_API119036820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SLIDES_API28445970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SLIDES_API28445970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questions from your audience will appear when you get to this slide.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SLIDES_API126066686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SLIDES_API126066686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SLIDES_API170383867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SLIDES_API170383867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📣 This is Slido interaction slide, please don't delete it.</a:t>
            </a:r>
            <a:br>
              <a:rPr lang="en"/>
            </a:br>
            <a:r>
              <a:rPr lang="en"/>
              <a:t>✅ Click on 'Present with Slido' and the poll will launch automatically when you get to this slide.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b9b5f4a1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b9b5f4a1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b9b5f4a1a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b9b5f4a1a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91edfdab2_4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b91edfdab2_4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9ccc55a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b9ccc55a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91edfdab2_4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b91edfdab2_4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91edfdab2_4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b91edfdab2_4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91edfdab2_4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b91edfdab2_4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91edfdab2_4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b91edfdab2_4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91edfdab2_4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b91edfdab2_4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435200" y="1185775"/>
            <a:ext cx="83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0" cy="37861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"/>
          </p:nvPr>
        </p:nvSpPr>
        <p:spPr>
          <a:xfrm>
            <a:off x="1247400" y="2643925"/>
            <a:ext cx="6649200" cy="9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MzU2MDI0NTAwXzAifQ%3D%3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MDI3MDE2NTE3XzAifQ%3D%3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ODQxNjgxNDU4XzAifQ%3D%3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3MjkzNjQxMDhfMCJ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MDQ3MjYzNzg0XzAifQ%3D%3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NDEzMzAzODQxXzAifQ%3D%3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MTkwMzY4MjAzXzAifQ%3D%3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yODQ0NTk3MDZfMCJ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MjYwNjY2ODY1XzAifQ%3D%3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.do/features-google-slides?payload=eyJwcmVzZW50YXRpb25JZCI6IjFTUXNnU2tBbHc2M2hnLWd4Ul93SHZEM09TenVJTDVjREgydkxkZzBJd00wIiwic2xpZGVJZCI6IlNMSURFU19BUEkxNzAzODM4Njc1XzAifQ%3D%3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earedebtadvisers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/>
          <p:nvPr/>
        </p:nvSpPr>
        <p:spPr>
          <a:xfrm>
            <a:off x="359625" y="329921"/>
            <a:ext cx="8269800" cy="29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are debt advisers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Debt relief orders: 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do we know, what should we do?</a:t>
            </a:r>
            <a:endParaRPr sz="2600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411480" y="363070"/>
            <a:ext cx="8269800" cy="3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DROs: a look back - issues (6/6)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Fee (‘moderate’ DCA, 2004)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Excluded clients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Gatekeeping &amp; diversions (not us)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State &amp; our relationship to/with it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‘DRO factories’ &amp; alienation (adviser &amp; client)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‘Sugar coating’ for BS ‘bitter pill’?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6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What are the biggest problems you have faced in helping clients to make DRO applications over the past year or so?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7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7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audience questions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7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Audience Q&amp;A Session 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(you can do this anonymously and also vote for the </a:t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questions and comments that others submit!)</a:t>
            </a:r>
            <a:endParaRPr sz="24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8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8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8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Please rank these factors in the order that they prevent people from accessing DROs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9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9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Thinking about fees for DROs, how many of you agree with the following statements (tick all that apply):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0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0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How should we best address the issue of  funding for DRO applications? (choose one option only)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1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Brief Comfort Break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Please sign the attendance list.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have put the link in the chat.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current consultation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restricted to the monetary eligibility criteria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Limit on total debt (increase to £30k)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Limit on ‘surplus income’ (increase to £100 pcm)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Limit on assets (increase to £2k) </a:t>
            </a: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but…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marR="0" lvl="2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increase in vehicle asset limit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3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Timescales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Insolvency Service keen to limit changes to those that can be dealt with by regulations.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28 days process for these to be changed by Parliament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Would provide for changes to come in at same time as the ‘breathing space’ scheme on 4th May.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4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Issues to be considered (capacity)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Insolvency Service expects proposed changes to increase the number eligible for DROs to increase by 15,500 per year.  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However, numbers needing debt advice expected to rise by 3 million through to end of 2021.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DRO funding is inadequate now, then..</a:t>
            </a: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411480" y="363070"/>
            <a:ext cx="8269941" cy="343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Welcome to the session: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Amy Taylor, 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Chair, Greater Manchester Money Advice Group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5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Issues to be considered (exclusion)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Why exclude people with debts over £30k?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Bankruptcy leads to identification of ‘hidden’ assets..?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Vehicle and asset limits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Deters applications from people at the margins of DROs?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Surplus income limit, based on Standard Financial Statement, will still exclude many people on below average incomes.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6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Issues to be considered (process)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Problems with revocation: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Backdated benefits and lump sums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3716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Creditors (e.g. HMRC) belatedly finding debts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Official Receiver has ‘discretion’ to revoke - what could we ask for here?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Will IVA providers be required to reassess people who can now qualify for DROs?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7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Issues to be considered (poverty &amp; work)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Essential expenditure based on actual spending of poorest 20%.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Even at £100 pcm over this, people in DROs are being asked to spend a year in poverty.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incentive to increase income.  Do we need a shorter discharge period/ greater flexibility?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Repeat need for DROs due to COVID?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Need for credit score rehabilitation - 6 years?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8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8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Do you agree (in principle) with increases to the debt limit, surplus income limit, and asset limits?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49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9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9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What are the other changes would you like to see? (e.g. abolish debt limit, raise vehicle asset limits, abolish fees)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0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0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audience questions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50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Audience Q&amp;A Session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1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1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51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Do you agree that we should be 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campaigning for the following: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2" descr="logo-i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4750" y="451640"/>
            <a:ext cx="874500" cy="3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2" descr="footer-id"/>
          <p:cNvSpPr txBox="1"/>
          <p:nvPr/>
        </p:nvSpPr>
        <p:spPr>
          <a:xfrm>
            <a:off x="0" y="3857625"/>
            <a:ext cx="9144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9AC37"/>
                </a:solidFill>
                <a:latin typeface="Calibri"/>
                <a:ea typeface="Calibri"/>
                <a:cs typeface="Calibri"/>
                <a:sym typeface="Calibri"/>
              </a:rPr>
              <a:t>ⓘ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Start presenting to display the poll results on this slide.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52" descr="title-id"/>
          <p:cNvSpPr txBox="1"/>
          <p:nvPr/>
        </p:nvSpPr>
        <p:spPr>
          <a:xfrm>
            <a:off x="0" y="1285875"/>
            <a:ext cx="91440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rPr>
              <a:t>Is there anything else you would like to say?</a:t>
            </a:r>
            <a:endParaRPr sz="2600">
              <a:solidFill>
                <a:srgbClr val="42424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3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Next Steps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will write up a consultation response and publish this on our website by 15th February.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will e-mail you when this is done.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will provide an opportunity for people to add their signatures to the response on the website.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Please tweet, circulate, and ask others to sign too.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</a:pPr>
            <a:r>
              <a:rPr lang="en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will send it in by the deadline of 26th February.</a:t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4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Thanks for participating!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e-mail those who have signed the register with confirmation of their attendance so you can claim your CPD points.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mail out a short survey seeking feedback on the session.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in touch at </a:t>
            </a: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https://wearedebtadvisers.uk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437030" y="207520"/>
            <a:ext cx="8269800" cy="3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Agenda 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93700" algn="just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look back at the history and experience of DRO’s for our clients, and for us as debt advisers.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937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Brief comfort break.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937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look ahead, at the current consultation and how we should respond.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7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3999" cy="378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527455" y="217570"/>
            <a:ext cx="8269800" cy="3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Please sign the attendance list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have put the link in the chat now.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411475" y="363077"/>
            <a:ext cx="82698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DROs: a look back - some history (1/6)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Dept of Constitutional Affairs (DCA, now MoJ) consultation ‘A Choice of Paths’ (2004):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Income, No Assets (NINA) ‘can’t pay’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Enforcement Restriction Order (ERO) ‘could pay’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Administration Order (AO) limit ⬆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/>
        </p:nvSpPr>
        <p:spPr>
          <a:xfrm>
            <a:off x="411475" y="363078"/>
            <a:ext cx="8269800" cy="4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DROs: a look back - some history (2/6)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‘Can’t pay, or won’t pay’ PFRC, 2003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575" y="1620575"/>
            <a:ext cx="5943600" cy="3076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411480" y="363070"/>
            <a:ext cx="8269941" cy="383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DROs: a look back - some history (3/6)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My consultation responses (can you remember yours?)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Law - 6th April 2009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‘Where are they now’ file (ERO, AO)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Further changes 2015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/>
          <p:nvPr/>
        </p:nvSpPr>
        <p:spPr>
          <a:xfrm>
            <a:off x="411480" y="439270"/>
            <a:ext cx="8269800" cy="3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DROs: a look back - some numbers (4/6)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Almost 1700 AIs (approx)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£2.03 million in fees 2020 (£2.45 in 2019)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Refusals following submission less than 0.5%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Lato"/>
              <a:buChar char="●"/>
            </a:pPr>
            <a:r>
              <a:rPr lang="en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Revocations 0.9%</a:t>
            </a:r>
            <a:endParaRPr sz="2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53309"/>
            <a:ext cx="9144000" cy="378038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411480" y="363070"/>
            <a:ext cx="8269800" cy="3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DROs: a look back - some numbers (5/6)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1175" y="1281875"/>
            <a:ext cx="4823050" cy="4305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On-screen Show (16:9)</PresentationFormat>
  <Paragraphs>129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Lato</vt:lpstr>
      <vt:lpstr>Raleway</vt:lpstr>
      <vt:lpstr>Arial</vt:lpstr>
      <vt:lpstr>Calibri</vt:lpstr>
      <vt:lpstr>Streamline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Gibbons</dc:creator>
  <cp:lastModifiedBy>Damon Gibbons</cp:lastModifiedBy>
  <cp:revision>1</cp:revision>
  <dcterms:modified xsi:type="dcterms:W3CDTF">2021-02-02T06:44:41Z</dcterms:modified>
</cp:coreProperties>
</file>